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99" r:id="rId3"/>
    <p:sldId id="404" r:id="rId4"/>
    <p:sldId id="407" r:id="rId5"/>
    <p:sldId id="409" r:id="rId6"/>
    <p:sldId id="410" r:id="rId7"/>
    <p:sldId id="411" r:id="rId8"/>
    <p:sldId id="415" r:id="rId9"/>
    <p:sldId id="413" r:id="rId10"/>
    <p:sldId id="414" r:id="rId11"/>
    <p:sldId id="370" r:id="rId12"/>
    <p:sldId id="406" r:id="rId13"/>
    <p:sldId id="416" r:id="rId14"/>
    <p:sldId id="417" r:id="rId15"/>
    <p:sldId id="421" r:id="rId16"/>
    <p:sldId id="418" r:id="rId17"/>
  </p:sldIdLst>
  <p:sldSz cx="9144000" cy="6858000" type="screen4x3"/>
  <p:notesSz cx="6805613" cy="9944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3" autoAdjust="0"/>
    <p:restoredTop sz="88432" autoAdjust="0"/>
  </p:normalViewPr>
  <p:slideViewPr>
    <p:cSldViewPr>
      <p:cViewPr>
        <p:scale>
          <a:sx n="60" d="100"/>
          <a:sy n="60" d="100"/>
        </p:scale>
        <p:origin x="-1422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206BE-F8BD-4AC1-B031-B31482609032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4C4A7-D04A-4867-B4D6-6A8D8FCADB8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47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99864-845C-4455-A6E8-C05A7FC3ADFC}" type="datetimeFigureOut">
              <a:rPr lang="en-GB" smtClean="0"/>
              <a:t>22/11/2018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4A889-6722-4795-9668-A0DB7042B272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70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4A889-6722-4795-9668-A0DB7042B27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955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064101-8913-4DC7-A015-C2B20B035EE0}" type="slidenum"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F49C3-9814-4FCE-A419-551C26E06330}" type="datetime1">
              <a:rPr lang="en-GB" smtClean="0"/>
              <a:t>22/11/2018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72DE-93B3-4BA1-B2DF-66E32EC79BE6}" type="datetime1">
              <a:rPr lang="en-GB" smtClean="0"/>
              <a:t>22/11/2018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C8EF-3AAB-4210-8D2F-5F43A0A2C217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3AA65-0E7F-4581-B202-47E8F203ACBB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974C8-9CA1-4612-A7E1-54A315106A73}" type="datetimeFigureOut">
              <a:rPr lang="nl-NL" smtClean="0"/>
              <a:t>22-11-2018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CE379-385B-4A18-9600-FAEA7E477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87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CF04-CA55-400E-850D-6D1305F2F383}" type="datetime1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2847975" cy="365125"/>
          </a:xfr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8424" y="6356350"/>
            <a:ext cx="561975" cy="365125"/>
          </a:xfrm>
          <a:solidFill>
            <a:schemeClr val="bg1"/>
          </a:solidFill>
        </p:spPr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BC5C-3BB8-4C8E-93E1-798EEB44AA9F}" type="datetime1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60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2C120-D561-4864-B03F-E51EA9C1EDD2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353DD-784B-4F13-A686-DB03ED7A778B}" type="datetime1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9B55-1EBA-40D5-BEEC-F26BF65EC86F}" type="datetime1">
              <a:rPr lang="en-GB" smtClean="0"/>
              <a:t>22/11/2018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ABF6-633A-4125-90B0-1D1E11265C77}" type="datetime1">
              <a:rPr lang="en-GB" smtClean="0"/>
              <a:t>22/11/2018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D5CC-32C5-4286-9A4C-BD78CF54CE5B}" type="datetime1">
              <a:rPr lang="en-GB" smtClean="0"/>
              <a:t>22/11/2018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4EAA-7AD7-4FEE-AC48-22FB6BEA177A}" type="datetime1">
              <a:rPr lang="en-GB" smtClean="0"/>
              <a:t>22/11/2018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24555BC-7DB8-4F66-9C31-9C0F8315F2F9}" type="datetime1">
              <a:rPr lang="en-GB" smtClean="0"/>
              <a:t>22/11/2018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75D106D-CD6A-4049-B03E-624F4A147D2A}" type="slidenum">
              <a:rPr lang="en-GB" smtClean="0"/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90" r:id="rId13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672" y="404664"/>
            <a:ext cx="7990656" cy="4763615"/>
          </a:xfrm>
        </p:spPr>
        <p:txBody>
          <a:bodyPr anchor="ctr" anchorCtr="0"/>
          <a:lstStyle/>
          <a:p>
            <a:r>
              <a:rPr lang="en-GB" sz="6600" dirty="0" smtClean="0">
                <a:effectLst/>
                <a:latin typeface="Calibri" panose="020F0502020204030204" pitchFamily="34" charset="0"/>
              </a:rPr>
              <a:t>Systemic training for medical students</a:t>
            </a:r>
            <a:br>
              <a:rPr lang="en-GB" sz="6600" dirty="0" smtClean="0">
                <a:effectLst/>
                <a:latin typeface="Calibri" panose="020F0502020204030204" pitchFamily="34" charset="0"/>
              </a:rPr>
            </a:br>
            <a:r>
              <a:rPr lang="en-GB" sz="6600" dirty="0" smtClean="0">
                <a:effectLst/>
                <a:latin typeface="Calibri" panose="020F0502020204030204" pitchFamily="34" charset="0"/>
              </a:rPr>
              <a:t/>
            </a:r>
            <a:br>
              <a:rPr lang="en-GB" sz="6600" dirty="0" smtClean="0">
                <a:effectLst/>
                <a:latin typeface="Calibri" panose="020F0502020204030204" pitchFamily="34" charset="0"/>
              </a:rPr>
            </a:br>
            <a:r>
              <a:rPr lang="en-GB" sz="2400" dirty="0" smtClean="0">
                <a:effectLst/>
                <a:latin typeface="Calibri" panose="020F0502020204030204" pitchFamily="34" charset="0"/>
              </a:rPr>
              <a:t>October </a:t>
            </a:r>
            <a:r>
              <a:rPr lang="en-GB" sz="2400" dirty="0" smtClean="0">
                <a:effectLst/>
                <a:latin typeface="Calibri" panose="020F0502020204030204" pitchFamily="34" charset="0"/>
              </a:rPr>
              <a:t>2018</a:t>
            </a:r>
            <a:endParaRPr lang="en-GB" sz="66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2358008" y="2132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400" dirty="0">
              <a:solidFill>
                <a:schemeClr val="tx1">
                  <a:tint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6516216" y="5301208"/>
            <a:ext cx="2520280" cy="4183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s.scholtens@umcg.nl</a:t>
            </a:r>
            <a:endParaRPr lang="en-GB" sz="20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86" y="5870588"/>
            <a:ext cx="2097724" cy="1014796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60" y="5971414"/>
            <a:ext cx="3797864" cy="81314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174" y="6054876"/>
            <a:ext cx="2756322" cy="64622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35496" y="44624"/>
            <a:ext cx="8929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Please refer </a:t>
            </a:r>
            <a:r>
              <a:rPr lang="en-US" i="1" dirty="0" smtClean="0">
                <a:latin typeface="Calibri" panose="020F0502020204030204" pitchFamily="34" charset="0"/>
              </a:rPr>
              <a:t>to “Salome </a:t>
            </a:r>
            <a:r>
              <a:rPr lang="en-US" i="1" dirty="0">
                <a:latin typeface="Calibri" panose="020F0502020204030204" pitchFamily="34" charset="0"/>
              </a:rPr>
              <a:t>Scholtens, </a:t>
            </a:r>
            <a:r>
              <a:rPr lang="en-US" i="1" dirty="0" err="1">
                <a:latin typeface="Calibri" panose="020F0502020204030204" pitchFamily="34" charset="0"/>
              </a:rPr>
              <a:t>Dept</a:t>
            </a:r>
            <a:r>
              <a:rPr lang="en-US" i="1" dirty="0">
                <a:latin typeface="Calibri" panose="020F0502020204030204" pitchFamily="34" charset="0"/>
              </a:rPr>
              <a:t> of Health Sciences, University Medical Center Groningen, the </a:t>
            </a:r>
            <a:r>
              <a:rPr lang="en-US" i="1" dirty="0" smtClean="0">
                <a:latin typeface="Calibri" panose="020F0502020204030204" pitchFamily="34" charset="0"/>
              </a:rPr>
              <a:t>Netherlands” when used. See more info at: www.seedsandleaves.nl</a:t>
            </a:r>
            <a:endParaRPr lang="nl-NL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Results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246282"/>
              </p:ext>
            </p:extLst>
          </p:nvPr>
        </p:nvGraphicFramePr>
        <p:xfrm>
          <a:off x="1043608" y="1455988"/>
          <a:ext cx="7272809" cy="1457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6424"/>
                <a:gridCol w="1224136"/>
                <a:gridCol w="1080120"/>
                <a:gridCol w="1152129"/>
              </a:tblGrid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Not</a:t>
                      </a: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agree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Neutral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Agree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 panose="020F0502020204030204" pitchFamily="34" charset="0"/>
                        </a:rPr>
                        <a:t>I liked the workshop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37.2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13.1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49.7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workshop gave me useful insights or help with the teamwork</a:t>
                      </a:r>
                      <a:endParaRPr lang="nl-NL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42.4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15.8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41.9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workshop set-up was clear to me</a:t>
                      </a:r>
                      <a:endParaRPr lang="nl-NL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36.1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12.6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51.4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928866"/>
              </p:ext>
            </p:extLst>
          </p:nvPr>
        </p:nvGraphicFramePr>
        <p:xfrm>
          <a:off x="1043608" y="3284984"/>
          <a:ext cx="7272808" cy="1187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60640"/>
                <a:gridCol w="151216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kern="1200" dirty="0" smtClean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 workshop came on the right time during my training </a:t>
                      </a:r>
                      <a:endParaRPr lang="nl-NL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nl-NL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Number – ‘too early’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6.8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Number – ‘on time’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Number – ‘too late’ 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hthoek 7"/>
          <p:cNvSpPr/>
          <p:nvPr/>
        </p:nvSpPr>
        <p:spPr>
          <a:xfrm>
            <a:off x="1043608" y="486916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Female students were more positive: 53.6%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vs 30.7%</a:t>
            </a:r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16 students had experience with </a:t>
            </a: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constellations: </a:t>
            </a:r>
            <a:b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 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difference in liking </a:t>
            </a:r>
            <a:endParaRPr lang="nl-NL"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80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611560" y="1268760"/>
            <a:ext cx="8280920" cy="54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Calibri" panose="020F0502020204030204" pitchFamily="34" charset="0"/>
              </a:rPr>
              <a:t>How to connect with </a:t>
            </a:r>
            <a:r>
              <a:rPr lang="en-US" sz="2800" b="1" dirty="0" smtClean="0">
                <a:latin typeface="Calibri" panose="020F0502020204030204" pitchFamily="34" charset="0"/>
              </a:rPr>
              <a:t>the medical system?</a:t>
            </a:r>
            <a:endParaRPr lang="en-US" sz="2800" b="1" dirty="0"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They have experienced stress, pressure, dysfunctional teams, </a:t>
            </a:r>
            <a:r>
              <a:rPr lang="en-GB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etc</a:t>
            </a: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They know about physical systems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systemic diseases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05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It’s a practice-based profession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Use to ratio, linearity and causation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Focused, highly motivated, and result driven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Allergy for esoteric methods</a:t>
            </a:r>
          </a:p>
        </p:txBody>
      </p:sp>
      <p:sp>
        <p:nvSpPr>
          <p:cNvPr id="8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96952"/>
            <a:ext cx="1841810" cy="1841810"/>
          </a:xfrm>
          <a:prstGeom prst="rect">
            <a:avLst/>
          </a:prstGeom>
        </p:spPr>
      </p:pic>
      <p:sp>
        <p:nvSpPr>
          <p:cNvPr id="5" name="Shape 88"/>
          <p:cNvSpPr txBox="1">
            <a:spLocks/>
          </p:cNvSpPr>
          <p:nvPr/>
        </p:nvSpPr>
        <p:spPr>
          <a:xfrm>
            <a:off x="251520" y="24620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Challenges and puzzles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467544" y="1556792"/>
            <a:ext cx="8280920" cy="46085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Not on their request. We came to them (delegate clients).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motivate the student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and get them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involved?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Keep it light, airy and lively. It’s easy to get sucked in.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 and when is training effective?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 and where to expand the training?</a:t>
            </a:r>
          </a:p>
        </p:txBody>
      </p:sp>
      <p:sp>
        <p:nvSpPr>
          <p:cNvPr id="8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Challenges and puzzles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0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Future steps (2018-2020)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467544" y="1268760"/>
            <a:ext cx="8352928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Training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Continuation in the Bachelor phase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Introduction in the Master phase (co-assistant)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Development of a minor: </a:t>
            </a:r>
            <a:b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Leadership in complex environments</a:t>
            </a:r>
          </a:p>
          <a:p>
            <a:pPr>
              <a:spcAft>
                <a:spcPts val="600"/>
              </a:spcAft>
            </a:pPr>
            <a:endParaRPr lang="en-GB" sz="2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Create systemic hub inside UMCG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Train trainers in systemic work in UMCG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Create an expertise group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Connect with leadership training for employees</a:t>
            </a:r>
          </a:p>
        </p:txBody>
      </p:sp>
    </p:spTree>
    <p:extLst>
      <p:ext uri="{BB962C8B-B14F-4D97-AF65-F5344CB8AC3E}">
        <p14:creationId xmlns:p14="http://schemas.microsoft.com/office/powerpoint/2010/main" val="15705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Future steps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395536" y="1268760"/>
            <a:ext cx="8208912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Ongoing</a:t>
            </a:r>
            <a:endParaRPr lang="en-GB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Evaluation of the training effect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English review of the current research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publications</a:t>
            </a:r>
          </a:p>
          <a:p>
            <a:pPr>
              <a:spcAft>
                <a:spcPts val="600"/>
              </a:spcAft>
            </a:pPr>
            <a:endParaRPr lang="en-GB" sz="8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Research questions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What is systemic intelligence?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 to study systemic ‘effects’?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How/when is training most effective?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What are the working ingredients?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Research line and blog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www.seedsandleaves.nl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8" y="4869160"/>
            <a:ext cx="1963317" cy="19888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733256"/>
            <a:ext cx="2664296" cy="11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5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You can support research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23528" y="6074132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www.rugsteunt.nl/project/systemisch-leiderschap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4" b="30465"/>
          <a:stretch/>
        </p:blipFill>
        <p:spPr>
          <a:xfrm>
            <a:off x="0" y="1432780"/>
            <a:ext cx="9144000" cy="291332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14341" r="42326" b="39974"/>
          <a:stretch/>
        </p:blipFill>
        <p:spPr>
          <a:xfrm>
            <a:off x="5883466" y="3527477"/>
            <a:ext cx="3009014" cy="23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2734922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Questions?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408" y="4869160"/>
            <a:ext cx="1963317" cy="198884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5496" y="44624"/>
            <a:ext cx="8929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</a:rPr>
              <a:t>Please refer </a:t>
            </a:r>
            <a:r>
              <a:rPr lang="en-US" i="1" dirty="0" smtClean="0">
                <a:latin typeface="Calibri" panose="020F0502020204030204" pitchFamily="34" charset="0"/>
              </a:rPr>
              <a:t>to “Salome </a:t>
            </a:r>
            <a:r>
              <a:rPr lang="en-US" i="1" dirty="0">
                <a:latin typeface="Calibri" panose="020F0502020204030204" pitchFamily="34" charset="0"/>
              </a:rPr>
              <a:t>Scholtens, </a:t>
            </a:r>
            <a:r>
              <a:rPr lang="en-US" i="1" dirty="0" err="1">
                <a:latin typeface="Calibri" panose="020F0502020204030204" pitchFamily="34" charset="0"/>
              </a:rPr>
              <a:t>Dept</a:t>
            </a:r>
            <a:r>
              <a:rPr lang="en-US" i="1" dirty="0">
                <a:latin typeface="Calibri" panose="020F0502020204030204" pitchFamily="34" charset="0"/>
              </a:rPr>
              <a:t> of Health Sciences, University Medical Center Groningen, the </a:t>
            </a:r>
            <a:r>
              <a:rPr lang="en-US" i="1" dirty="0" smtClean="0">
                <a:latin typeface="Calibri" panose="020F0502020204030204" pitchFamily="34" charset="0"/>
              </a:rPr>
              <a:t>Netherlands” when used. See more info at: www.seedsandleaves.nl</a:t>
            </a:r>
            <a:endParaRPr lang="nl-NL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1"/>
          <p:cNvSpPr txBox="1"/>
          <p:nvPr/>
        </p:nvSpPr>
        <p:spPr>
          <a:xfrm>
            <a:off x="535406" y="1504788"/>
            <a:ext cx="5620770" cy="4444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Background and context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How the project came about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What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did do?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Results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Challenges </a:t>
            </a:r>
            <a:r>
              <a:rPr lang="en-GB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and 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puzzles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Planned future steps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87" y="2981597"/>
            <a:ext cx="2927050" cy="16715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98" y="4959193"/>
            <a:ext cx="2910196" cy="1638159"/>
          </a:xfrm>
          <a:prstGeom prst="rect">
            <a:avLst/>
          </a:prstGeom>
        </p:spPr>
      </p:pic>
      <p:sp>
        <p:nvSpPr>
          <p:cNvPr id="7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smtClean="0">
                <a:effectLst/>
                <a:latin typeface="Calibri" panose="020F0502020204030204" pitchFamily="34" charset="0"/>
              </a:rPr>
              <a:t>Content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6093296"/>
            <a:ext cx="1685286" cy="8152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2" r="37400" b="72242"/>
          <a:stretch/>
        </p:blipFill>
        <p:spPr>
          <a:xfrm>
            <a:off x="84076" y="116633"/>
            <a:ext cx="6080645" cy="5297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26847" r="9310" b="36576"/>
          <a:stretch/>
        </p:blipFill>
        <p:spPr>
          <a:xfrm>
            <a:off x="107504" y="4566939"/>
            <a:ext cx="8943876" cy="224643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52" r="37400" b="26537"/>
          <a:stretch/>
        </p:blipFill>
        <p:spPr>
          <a:xfrm>
            <a:off x="84076" y="696717"/>
            <a:ext cx="6080645" cy="194019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16832"/>
            <a:ext cx="3816424" cy="216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Background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7" name="Shape 111"/>
          <p:cNvSpPr txBox="1"/>
          <p:nvPr/>
        </p:nvSpPr>
        <p:spPr>
          <a:xfrm>
            <a:off x="395536" y="1268760"/>
            <a:ext cx="8496944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High burn-out and depression rate among (young) doctors and students. Call for medical leadership.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Set-up ‘Leadership in Practice’ educational line in medical curriculum in Groningen, the Netherlands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Focus on: </a:t>
            </a:r>
          </a:p>
          <a:p>
            <a:pPr lvl="1">
              <a:spcAft>
                <a:spcPts val="1200"/>
              </a:spcAft>
            </a:pPr>
            <a:r>
              <a:rPr lang="en-GB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Know </a:t>
            </a:r>
            <a:r>
              <a:rPr lang="en-GB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yourself 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self-leadership)</a:t>
            </a:r>
            <a:b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</a:b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en-GB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Know </a:t>
            </a:r>
            <a:r>
              <a:rPr lang="en-GB" sz="2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your environment 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systemic-leadership)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Based in Transformative Learning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446" y="5069829"/>
            <a:ext cx="2927050" cy="16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6093296"/>
            <a:ext cx="1685286" cy="815275"/>
          </a:xfrm>
          <a:prstGeom prst="rect">
            <a:avLst/>
          </a:prstGeom>
        </p:spPr>
      </p:pic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The training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395536" y="1268760"/>
            <a:ext cx="8496944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Lecture on systemic perspective in organisations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Two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2-hours workshops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Workshop 1: focus on team work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Workshop 2: focus on roles in the organisation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2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rd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year medical students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0567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Workshop 1 - team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323528" y="1504788"/>
            <a:ext cx="8496944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370 students, 12 students per group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Enrolled with their project team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2 trainers per group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9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Aim: 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Introduce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systemic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perspective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Experience (become aware) of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systemic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Experience different </a:t>
            </a: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roles 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systems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Create insights how to deal with these different roles and </a:t>
            </a: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systems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772816"/>
            <a:ext cx="2304256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Workshop 2 - </a:t>
            </a:r>
            <a:r>
              <a:rPr lang="en-US" sz="4800" b="1" dirty="0" err="1" smtClean="0">
                <a:effectLst/>
                <a:latin typeface="Calibri" panose="020F0502020204030204" pitchFamily="34" charset="0"/>
              </a:rPr>
              <a:t>organisation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395536" y="1268760"/>
            <a:ext cx="8496944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90 students, 12 students per group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Aim: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Experience (become aware) of the roles and positions in the medical system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Experience their role(s) in the system and the interrelation with other roles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98" y="4695890"/>
            <a:ext cx="3636404" cy="20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Results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395536" y="1268760"/>
            <a:ext cx="8496944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Students have tremendous systemic awareness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Overall: very willing to participate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Only short introduction needed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trainer must be trustworthy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It has to be </a:t>
            </a:r>
            <a:r>
              <a:rPr lang="en-GB" sz="3200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highly</a:t>
            </a:r>
            <a:r>
              <a:rPr lang="en-GB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professional</a:t>
            </a:r>
            <a:endParaRPr lang="en-GB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3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88"/>
          <p:cNvSpPr txBox="1">
            <a:spLocks/>
          </p:cNvSpPr>
          <p:nvPr/>
        </p:nvSpPr>
        <p:spPr>
          <a:xfrm>
            <a:off x="251520" y="44624"/>
            <a:ext cx="8640960" cy="138815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lang="en-US" sz="4800" b="1" dirty="0" smtClean="0">
                <a:effectLst/>
                <a:latin typeface="Calibri" panose="020F0502020204030204" pitchFamily="34" charset="0"/>
              </a:rPr>
              <a:t>Results</a:t>
            </a:r>
            <a:endParaRPr lang="en-US" sz="4800" b="1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hape 111"/>
          <p:cNvSpPr txBox="1"/>
          <p:nvPr/>
        </p:nvSpPr>
        <p:spPr>
          <a:xfrm>
            <a:off x="395536" y="1268760"/>
            <a:ext cx="8496944" cy="49485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186 students complete the questionnaire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75% female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Right after the workshop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91162"/>
              </p:ext>
            </p:extLst>
          </p:nvPr>
        </p:nvGraphicFramePr>
        <p:xfrm>
          <a:off x="1007604" y="3497544"/>
          <a:ext cx="7272808" cy="237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4581"/>
                <a:gridCol w="1918227"/>
              </a:tblGrid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i="1" baseline="0" dirty="0" smtClean="0"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liked the workshop</a:t>
                      </a:r>
                      <a:endParaRPr lang="nl-NL" sz="1800" i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%</a:t>
                      </a:r>
                      <a:endParaRPr lang="nl-NL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Number – ‘1=strongly disagree’ (%)</a:t>
                      </a:r>
                      <a:endParaRPr lang="nl-NL" sz="18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Number – ‘2’ (%)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8.7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Number – ‘3’ (%)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</a:rPr>
                        <a:t>Number – ‘4-neither agree not disagree’ (%)</a:t>
                      </a:r>
                      <a:endParaRPr lang="nl-NL" sz="18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13.1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Number – ‘5’ (%)</a:t>
                      </a:r>
                      <a:endParaRPr lang="nl-NL" sz="18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Number – ‘6’ (%)</a:t>
                      </a:r>
                      <a:endParaRPr lang="nl-NL" sz="18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19.1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 panose="020F0502020204030204" pitchFamily="34" charset="0"/>
                        </a:rPr>
                        <a:t>Number – ‘7=strongly agree’ (%)</a:t>
                      </a:r>
                      <a:endParaRPr lang="nl-NL" sz="1800" b="1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effectLst/>
                          <a:latin typeface="Calibri" panose="020F0502020204030204" pitchFamily="34" charset="0"/>
                        </a:rPr>
                        <a:t>8.2</a:t>
                      </a:r>
                      <a:endParaRPr lang="nl-NL" sz="18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49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590</Words>
  <Application>Microsoft Office PowerPoint</Application>
  <PresentationFormat>Diavoorstelling (4:3)</PresentationFormat>
  <Paragraphs>134</Paragraphs>
  <Slides>16</Slides>
  <Notes>16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Executive</vt:lpstr>
      <vt:lpstr>Systemic training for medical students  October 2018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academic freedom and privacy by design</dc:title>
  <dc:creator>P206948</dc:creator>
  <cp:lastModifiedBy>Scholtens, S (medgen)</cp:lastModifiedBy>
  <cp:revision>374</cp:revision>
  <cp:lastPrinted>2018-10-02T08:20:51Z</cp:lastPrinted>
  <dcterms:created xsi:type="dcterms:W3CDTF">2016-02-11T07:25:03Z</dcterms:created>
  <dcterms:modified xsi:type="dcterms:W3CDTF">2018-11-22T09:41:04Z</dcterms:modified>
</cp:coreProperties>
</file>